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" ContentType="image/vnd.ms-photo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32" y="48"/>
      </p:cViewPr>
      <p:guideLst>
        <p:guide orient="horz" pos="218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presProps" Target="presProps.xml"  /><Relationship Id="rId2" Type="http://schemas.openxmlformats.org/officeDocument/2006/relationships/slide" Target="slides/slide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5.jpeg"  /><Relationship Id="rId3" Type="http://schemas.openxmlformats.org/officeDocument/2006/relationships/hyperlink" Target="https://korean-otter.tistory.com/entry/android-kotlin-Fragment-%EC%82%AC%EC%9A%A9%ED%95%98%EA%B8%B0" TargetMode="External" /><Relationship Id="rId4" Type="http://schemas.openxmlformats.org/officeDocument/2006/relationships/hyperlink" Target="https://velog.io/@conatuseus/Kotlin-%ED%82%A4%EC%9B%8C%EB%93%9C-%EC%A0%95%EB%A6%AC-open-internal-companion-data-class-%EC%9E%91%EC%84%B1%EC%A4%91" TargetMode="External" /><Relationship Id="rId5" Type="http://schemas.openxmlformats.org/officeDocument/2006/relationships/hyperlink" Target="https://fflask.tistory.com/69" TargetMode="External" /><Relationship Id="rId6" Type="http://schemas.openxmlformats.org/officeDocument/2006/relationships/hyperlink" Target="https://salix97.tistory.com/251" TargetMode="External" /><Relationship Id="rId7" Type="http://schemas.openxmlformats.org/officeDocument/2006/relationships/hyperlink" Target="https://androbook.tistory.com/entry/finishActivity%EB%8A%94-%EC%85%80%ED%94%84-%EC%A2%85%EB%A3%8C%EA%B0%80-%EC%95%84%EB%8B%88%EB%8B%A4" TargetMode="External"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6.jpeg"  /><Relationship Id="rId3" Type="http://schemas.openxmlformats.org/officeDocument/2006/relationships/hyperlink" Target="https://binshuuuu.tistory.com/103" TargetMode="External" /><Relationship Id="rId4" Type="http://schemas.openxmlformats.org/officeDocument/2006/relationships/hyperlink" Target="https://encycolorpedia.com/" TargetMode="External" /><Relationship Id="rId5" Type="http://schemas.openxmlformats.org/officeDocument/2006/relationships/hyperlink" Target="https://crone.tistory.com/341" TargetMode="External" /><Relationship Id="rId6" Type="http://schemas.openxmlformats.org/officeDocument/2006/relationships/hyperlink" Target="https://developer.android.com/guide/topics/ui/look-and-feel/themes?hl=ko" TargetMode="External" /><Relationship Id="rId7" Type="http://schemas.openxmlformats.org/officeDocument/2006/relationships/hyperlink" Target="https://yongtech.tistory.com/103" TargetMode="External" /><Relationship Id="rId8" Type="http://schemas.openxmlformats.org/officeDocument/2006/relationships/hyperlink" Target="https://pimi.tistory.com/5" TargetMode="External" /><Relationship Id="rId9" Type="http://schemas.openxmlformats.org/officeDocument/2006/relationships/hyperlink" Target="https://yusaebyeol.blogspot.com/2020/01/free-powerpoint-template-download-2020.html" TargetMode="External"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jpeg"  /><Relationship Id="rId3" Type="http://schemas.openxmlformats.org/officeDocument/2006/relationships/hyperlink" Target="https://pixabay.com/ko/vectors/%ED%82%A4%EB%B3%B4%EB%93%9C-%EC%9E%90%ED%8C%90-%ED%83%80%EC%9E%90%EA%B8%B0-%EC%BB%B4%ED%93%A8%ED%84%B0-2170063/" TargetMode="External" /><Relationship Id="rId4" Type="http://schemas.openxmlformats.org/officeDocument/2006/relationships/hyperlink" Target="https://pixabay.com/ko/vectors/%eb%b9%88%ed%8b%b0%ec%a7%80-%ea%b3%a8%ea%b2%a9-%eb%b9%88%ed%8b%b0%ec%a7%80%eb%a6%bc-%ec%86%90-2417799/" TargetMode="External" /><Relationship Id="rId5" Type="http://schemas.openxmlformats.org/officeDocument/2006/relationships/hyperlink" Target="https://www.100ssd.co.kr/news/articleView.html?idxno=70580" TargetMode="External" /><Relationship Id="rId6" Type="http://schemas.openxmlformats.org/officeDocument/2006/relationships/hyperlink" Target="https://www.etoday.co.kr/news/view/848922" TargetMode="External" /><Relationship Id="rId7" Type="http://schemas.openxmlformats.org/officeDocument/2006/relationships/hyperlink" Target="https://pixabay.com/ko/vectors/%eb%a7%88%eb%8d%94%eb%b3%b4%eb%93%9c-%ed%9a%8c%eb%a1%9c-%eb%8b%a4%ec%9d%b4%ec%96%b4%ea%b7%b8%eb%9e%a8-%ed%9a%8c%eb%a1%9c-152501/" TargetMode="External" /><Relationship Id="rId8" Type="http://schemas.openxmlformats.org/officeDocument/2006/relationships/hyperlink" Target="https://www.titanwolf.org/Network/q/28b36ea2-922d-4065-a4e2-af23732ea7e9/y" TargetMode="External"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microsoft.com/office/2007/relationships/hdphoto" Target="../embeddings/oleObject1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4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2642235" y="2014031"/>
            <a:ext cx="6926580" cy="2870389"/>
            <a:chOff x="2642235" y="1767838"/>
            <a:chExt cx="6926580" cy="2870389"/>
          </a:xfrm>
        </p:grpSpPr>
        <p:sp>
          <p:nvSpPr>
            <p:cNvPr id="2" name="TextBox 1"/>
            <p:cNvSpPr txBox="1"/>
            <p:nvPr/>
          </p:nvSpPr>
          <p:spPr>
            <a:xfrm>
              <a:off x="4109085" y="1767838"/>
              <a:ext cx="3973829" cy="7558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200">
                  <a:solidFill>
                    <a:schemeClr val="bg1"/>
                  </a:solidFill>
                </a:rPr>
                <a:t>경성대학교 소프트웨어학과</a:t>
              </a:r>
              <a:endParaRPr lang="ko-KR" altLang="en-US" sz="220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altLang="ko-KR" sz="2200">
                  <a:solidFill>
                    <a:schemeClr val="bg1"/>
                  </a:solidFill>
                </a:rPr>
                <a:t>2019875071</a:t>
              </a:r>
              <a:r>
                <a:rPr lang="ko-KR" altLang="en-US" sz="2200">
                  <a:solidFill>
                    <a:schemeClr val="bg1"/>
                  </a:solidFill>
                </a:rPr>
                <a:t> 허세연</a:t>
              </a:r>
              <a:endParaRPr lang="ko-KR" altLang="en-US" sz="2200">
                <a:solidFill>
                  <a:schemeClr val="bg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42235" y="2537279"/>
              <a:ext cx="6926580" cy="210094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66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모바일 프로그래밍</a:t>
              </a:r>
              <a:endParaRPr lang="ko-KR" altLang="en-US" sz="66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  <a:p>
              <a:pPr algn="ctr">
                <a:defRPr/>
              </a:pPr>
              <a:r>
                <a:rPr lang="ko-KR" altLang="en-US" sz="66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발표</a:t>
              </a:r>
              <a:endParaRPr lang="ko-KR" altLang="en-US" sz="66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5596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구현한 기능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앱 종료 버튼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91942" y="995809"/>
            <a:ext cx="5539740" cy="5431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400"/>
              <a:t>        val btnHome = findViewById&lt;Button&gt;(R.id.btnHome)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val btnHeal = findViewById&lt;Button&gt;(R.id.btnHealth)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val btnStr = findViewById&lt;Button&gt;(R.id.btnStretch)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val btnExit = findViewById&lt;Button&gt;(R.id.btnExit)</a:t>
            </a:r>
            <a:endParaRPr lang="en-US" altLang="ko-KR" sz="1400"/>
          </a:p>
          <a:p>
            <a:pPr algn="just">
              <a:defRPr/>
            </a:pP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btnHome.setOnClickListener {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    supportFragmentManager.beginTransaction()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        .replace(R.id.view, HomeFragment())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        .commit()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}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btnHeal.setOnClickListener {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    supportFragmentManager.beginTransaction()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        .replace(R.id.view, HealthFragment())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        .commit()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}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btnStr.setOnClickListener {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    supportFragmentManager.beginTransaction()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        .replace(R.id.view, StretchFragment())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        .commit()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}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btnExit.setOnClickListener {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    // 현재 액티비티를 종료시킨다.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    finish()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        }</a:t>
            </a:r>
            <a:endParaRPr lang="en-US" altLang="ko-KR" sz="1400"/>
          </a:p>
          <a:p>
            <a:pPr algn="just">
              <a:defRPr/>
            </a:pPr>
            <a:endParaRPr lang="en-US" altLang="ko-KR" sz="1400"/>
          </a:p>
        </p:txBody>
      </p:sp>
      <p:sp>
        <p:nvSpPr>
          <p:cNvPr id="27" name="TextBox 20"/>
          <p:cNvSpPr txBox="1"/>
          <p:nvPr/>
        </p:nvSpPr>
        <p:spPr>
          <a:xfrm flipH="1">
            <a:off x="284480" y="2319701"/>
            <a:ext cx="3591561" cy="5232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finish()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8" name="직선 연결선 21"/>
          <p:cNvCxnSpPr/>
          <p:nvPr/>
        </p:nvCxnSpPr>
        <p:spPr>
          <a:xfrm>
            <a:off x="358140" y="3058024"/>
            <a:ext cx="734061" cy="0"/>
          </a:xfrm>
          <a:prstGeom prst="line">
            <a:avLst/>
          </a:prstGeom>
          <a:noFill/>
          <a:ln w="57150" cap="flat" cmpd="sng" algn="ctr">
            <a:solidFill>
              <a:srgbClr val="024b80">
                <a:alpha val="100000"/>
              </a:srgbClr>
            </a:solidFill>
            <a:prstDash val="solid"/>
            <a:miter/>
          </a:ln>
        </p:spPr>
      </p:cxnSp>
      <p:sp>
        <p:nvSpPr>
          <p:cNvPr id="29" name="TextBox 22"/>
          <p:cNvSpPr txBox="1"/>
          <p:nvPr/>
        </p:nvSpPr>
        <p:spPr>
          <a:xfrm>
            <a:off x="313068" y="3286065"/>
            <a:ext cx="5782932" cy="106799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rPr>
              <a:t>MainActivity.kt 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rPr>
              <a:t>에 구현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"/>
              <a:cs typeface="Arial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"/>
              <a:cs typeface="Arial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sng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rPr>
              <a:t>finish()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rPr>
              <a:t>를 실행하는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rPr>
              <a:t>btnExit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rPr>
              <a:t> 및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"/>
              <a:cs typeface="Arial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rPr>
              <a:t>화면을 전환하는 데 사용되는 다른 버튼과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rPr>
              <a:t>OnClick 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rPr>
              <a:t>이벤트들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5090160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구현한 기능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: Theme</a:t>
            </a:r>
            <a:endParaRPr lang="en-US" altLang="ko-KR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345440" y="1794002"/>
            <a:ext cx="6198384" cy="2414143"/>
            <a:chOff x="6380480" y="2060702"/>
            <a:chExt cx="6198384" cy="2414143"/>
          </a:xfrm>
        </p:grpSpPr>
        <p:sp>
          <p:nvSpPr>
            <p:cNvPr id="21" name="TextBox 20"/>
            <p:cNvSpPr txBox="1"/>
            <p:nvPr/>
          </p:nvSpPr>
          <p:spPr>
            <a:xfrm flipH="1">
              <a:off x="6380480" y="2060702"/>
              <a:ext cx="4908848" cy="518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latin typeface="나눔스퀘어 ExtraBold"/>
                  <a:ea typeface="나눔스퀘어 ExtraBold"/>
                </a:rPr>
                <a:t>Theme</a:t>
              </a:r>
              <a:endParaRPr lang="en-US" altLang="ko-KR" sz="2800" b="1"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6454140" y="2864485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380480" y="3168726"/>
              <a:ext cx="6198383" cy="13061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en-US" altLang="ko-KR" sz="1600"/>
                <a:t>res</a:t>
              </a:r>
              <a:r>
                <a:rPr lang="ko-KR" altLang="en-US" sz="1600"/>
                <a:t> </a:t>
              </a:r>
              <a:r>
                <a:rPr lang="en-US" altLang="ko-KR" sz="1600"/>
                <a:t>/</a:t>
              </a:r>
              <a:r>
                <a:rPr lang="ko-KR" altLang="en-US" sz="1600"/>
                <a:t> </a:t>
              </a:r>
              <a:r>
                <a:rPr lang="en-US" altLang="ko-KR" sz="1600"/>
                <a:t>themes.xml</a:t>
              </a:r>
              <a:r>
                <a:rPr lang="ko-KR" altLang="en-US" sz="1600"/>
                <a:t> 에서 앱의 </a:t>
              </a:r>
              <a:r>
                <a:rPr lang="en-US" altLang="ko-KR" sz="1600"/>
                <a:t>Theme</a:t>
              </a:r>
              <a:r>
                <a:rPr lang="ko-KR" altLang="en-US" sz="1600"/>
                <a:t>을 설정한다</a:t>
              </a:r>
              <a:r>
                <a:rPr lang="en-US" altLang="ko-KR" sz="1600"/>
                <a:t>.</a:t>
              </a:r>
              <a:endParaRPr lang="en-US" altLang="ko-KR" sz="1600"/>
            </a:p>
            <a:p>
              <a:pPr algn="just">
                <a:defRPr/>
              </a:pPr>
              <a:endParaRPr lang="en-US" altLang="ko-KR" sz="1600"/>
            </a:p>
            <a:p>
              <a:pPr algn="just">
                <a:defRPr/>
              </a:pPr>
              <a:endParaRPr lang="ko-KR" altLang="en-US" sz="1600"/>
            </a:p>
            <a:p>
              <a:pPr algn="just">
                <a:defRPr/>
              </a:pPr>
              <a:r>
                <a:rPr lang="ko-KR" altLang="en-US" sz="1600"/>
                <a:t>아래 처럼 앱의 색깔이 기본테마와 달라 보이는 것을 확인할 수 있다</a:t>
              </a:r>
              <a:r>
                <a:rPr lang="en-US" altLang="ko-KR" sz="1600"/>
                <a:t>.</a:t>
              </a:r>
              <a:endParaRPr lang="en-US" altLang="ko-KR" sz="1600"/>
            </a:p>
            <a:p>
              <a:pPr algn="just">
                <a:defRPr/>
              </a:pPr>
              <a:r>
                <a:rPr lang="en-US" altLang="ko-KR" sz="1600">
                  <a:solidFill>
                    <a:srgbClr val="ff843a"/>
                  </a:solidFill>
                </a:rPr>
                <a:t>(</a:t>
              </a:r>
              <a:r>
                <a:rPr lang="ko-KR" altLang="en-US" sz="1600">
                  <a:solidFill>
                    <a:srgbClr val="ff843a"/>
                  </a:solidFill>
                </a:rPr>
                <a:t>기본은 보라색이다</a:t>
              </a:r>
              <a:r>
                <a:rPr lang="en-US" altLang="ko-KR" sz="1600">
                  <a:solidFill>
                    <a:srgbClr val="ff843a"/>
                  </a:solidFill>
                </a:rPr>
                <a:t>.)</a:t>
              </a:r>
              <a:endParaRPr lang="en-US" altLang="ko-KR" sz="1600">
                <a:solidFill>
                  <a:srgbClr val="ff843a"/>
                </a:solidFill>
              </a:endParaRPr>
            </a:p>
          </p:txBody>
        </p:sp>
      </p:grp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8221" y="4295671"/>
            <a:ext cx="3926487" cy="1834204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12588" y="1363004"/>
            <a:ext cx="4023708" cy="1943268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79027" y="3429000"/>
            <a:ext cx="5258255" cy="10287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6285851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구현한 기능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: Colors, Strings</a:t>
            </a:r>
            <a:endParaRPr lang="en-US" altLang="ko-KR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345438" y="1476229"/>
            <a:ext cx="7606870" cy="3951116"/>
            <a:chOff x="6380479" y="1742929"/>
            <a:chExt cx="6528871" cy="3951116"/>
          </a:xfrm>
        </p:grpSpPr>
        <p:sp>
          <p:nvSpPr>
            <p:cNvPr id="21" name="TextBox 20"/>
            <p:cNvSpPr txBox="1"/>
            <p:nvPr/>
          </p:nvSpPr>
          <p:spPr>
            <a:xfrm flipH="1">
              <a:off x="6380479" y="1742929"/>
              <a:ext cx="4908849" cy="9428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latin typeface="나눔스퀘어 ExtraBold"/>
                  <a:ea typeface="나눔스퀘어 ExtraBold"/>
                </a:rPr>
                <a:t>Colors, </a:t>
              </a:r>
              <a:endParaRPr lang="en-US" altLang="ko-KR" sz="2800" b="1">
                <a:latin typeface="나눔스퀘어 ExtraBold"/>
                <a:ea typeface="나눔스퀘어 ExtraBold"/>
              </a:endParaRPr>
            </a:p>
            <a:p>
              <a:pPr lvl="0">
                <a:defRPr/>
              </a:pPr>
              <a:r>
                <a:rPr lang="en-US" altLang="ko-KR" sz="2800" b="1">
                  <a:latin typeface="나눔스퀘어 ExtraBold"/>
                  <a:ea typeface="나눔스퀘어 ExtraBold"/>
                </a:rPr>
                <a:t>Strings</a:t>
              </a:r>
              <a:endParaRPr lang="en-US" altLang="ko-KR" sz="2800" b="1"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6454140" y="2864485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380480" y="3168726"/>
              <a:ext cx="6528869" cy="2525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ko-KR" altLang="en-US" sz="1600"/>
                <a:t>색을 마음대로 지정하고 싶다면 </a:t>
              </a:r>
              <a:r>
                <a:rPr lang="en-US" altLang="ko-KR" sz="1600" u="sng"/>
                <a:t>colors.xml</a:t>
              </a:r>
              <a:r>
                <a:rPr lang="en-US" altLang="ko-KR" sz="1600"/>
                <a:t> </a:t>
              </a:r>
              <a:r>
                <a:rPr lang="ko-KR" altLang="en-US" sz="1600"/>
                <a:t>을 이용해야 한다</a:t>
              </a:r>
              <a:r>
                <a:rPr lang="en-US" altLang="ko-KR" sz="1600"/>
                <a:t>.</a:t>
              </a:r>
              <a:endParaRPr lang="en-US" altLang="ko-KR" sz="1600"/>
            </a:p>
            <a:p>
              <a:pPr algn="just">
                <a:defRPr/>
              </a:pPr>
              <a:r>
                <a:rPr lang="ko-KR" altLang="en-US" sz="1600"/>
                <a:t>미리 이름과 색상코드를 저장해 놓고</a:t>
              </a:r>
              <a:r>
                <a:rPr lang="en-US" altLang="ko-KR" sz="1600"/>
                <a:t>,</a:t>
              </a:r>
              <a:r>
                <a:rPr lang="ko-KR" altLang="en-US" sz="1600"/>
                <a:t> 원할 때 이름을 불러 쓸 수 있다</a:t>
              </a:r>
              <a:r>
                <a:rPr lang="en-US" altLang="ko-KR" sz="1600"/>
                <a:t>.</a:t>
              </a:r>
              <a:endParaRPr lang="en-US" altLang="ko-KR" sz="1600"/>
            </a:p>
            <a:p>
              <a:pPr algn="just">
                <a:defRPr/>
              </a:pPr>
              <a:r>
                <a:rPr lang="en-US" altLang="ko-KR" sz="1600"/>
                <a:t>hemes.xml</a:t>
              </a:r>
              <a:r>
                <a:rPr lang="ko-KR" altLang="en-US" sz="1600"/>
                <a:t> 을 작성할 때도 여기 저장해둔 색을 이용했다</a:t>
              </a:r>
              <a:r>
                <a:rPr lang="en-US" altLang="ko-KR" sz="1600"/>
                <a:t>.</a:t>
              </a:r>
              <a:endParaRPr lang="en-US" altLang="ko-KR" sz="1600"/>
            </a:p>
            <a:p>
              <a:pPr algn="just">
                <a:defRPr/>
              </a:pPr>
              <a:endParaRPr lang="en-US" altLang="ko-KR" sz="1600"/>
            </a:p>
            <a:p>
              <a:pPr algn="just">
                <a:defRPr/>
              </a:pPr>
              <a:endParaRPr lang="en-US" altLang="ko-KR" sz="1600"/>
            </a:p>
            <a:p>
              <a:pPr algn="just">
                <a:defRPr/>
              </a:pPr>
              <a:r>
                <a:rPr lang="en-US" altLang="ko-KR" sz="1600"/>
                <a:t>xml </a:t>
              </a:r>
              <a:r>
                <a:rPr lang="ko-KR" altLang="en-US" sz="1600"/>
                <a:t>파일에서</a:t>
              </a:r>
              <a:r>
                <a:rPr lang="en-US" altLang="ko-KR" sz="1600"/>
                <a:t>,</a:t>
              </a:r>
              <a:r>
                <a:rPr lang="ko-KR" altLang="en-US" sz="1600"/>
                <a:t> </a:t>
              </a:r>
              <a:endParaRPr lang="ko-KR" altLang="en-US" sz="1600"/>
            </a:p>
            <a:p>
              <a:pPr algn="just">
                <a:defRPr/>
              </a:pPr>
              <a:r>
                <a:rPr lang="en-US" altLang="ko-KR" sz="1600"/>
                <a:t>“android:text = “</a:t>
              </a:r>
              <a:r>
                <a:rPr lang="ko-KR" altLang="en-US" sz="1600"/>
                <a:t> 내용 </a:t>
              </a:r>
              <a:r>
                <a:rPr lang="en-US" altLang="ko-KR" sz="1600"/>
                <a:t>”</a:t>
              </a:r>
              <a:r>
                <a:rPr lang="ko-KR" altLang="en-US" sz="1600"/>
                <a:t> 으로 작성한다면</a:t>
              </a:r>
              <a:r>
                <a:rPr lang="en-US" altLang="ko-KR" sz="1600"/>
                <a:t>,</a:t>
              </a:r>
              <a:r>
                <a:rPr lang="ko-KR" altLang="en-US" sz="1600"/>
                <a:t> </a:t>
              </a:r>
              <a:endParaRPr lang="ko-KR" altLang="en-US" sz="1600"/>
            </a:p>
            <a:p>
              <a:pPr algn="just">
                <a:defRPr/>
              </a:pPr>
              <a:r>
                <a:rPr lang="en-US" altLang="ko-KR" sz="1600">
                  <a:solidFill>
                    <a:srgbClr val="ff843a"/>
                  </a:solidFill>
                </a:rPr>
                <a:t>‘</a:t>
              </a:r>
              <a:r>
                <a:rPr lang="ko-KR" altLang="en-US" sz="1600">
                  <a:solidFill>
                    <a:srgbClr val="ff843a"/>
                  </a:solidFill>
                </a:rPr>
                <a:t> Hardcoded string </a:t>
              </a:r>
              <a:r>
                <a:rPr lang="en-US" altLang="ko-KR" sz="1600">
                  <a:solidFill>
                    <a:srgbClr val="ff843a"/>
                  </a:solidFill>
                </a:rPr>
                <a:t>...</a:t>
              </a:r>
              <a:r>
                <a:rPr lang="ko-KR" altLang="en-US" sz="1600">
                  <a:solidFill>
                    <a:srgbClr val="ff843a"/>
                  </a:solidFill>
                </a:rPr>
                <a:t> </a:t>
              </a:r>
              <a:r>
                <a:rPr lang="en-US" altLang="ko-KR" sz="1600">
                  <a:solidFill>
                    <a:srgbClr val="ff843a"/>
                  </a:solidFill>
                </a:rPr>
                <a:t>’</a:t>
              </a:r>
              <a:r>
                <a:rPr lang="ko-KR" altLang="en-US" sz="1600">
                  <a:solidFill>
                    <a:srgbClr val="ff0000"/>
                  </a:solidFill>
                </a:rPr>
                <a:t> </a:t>
              </a:r>
              <a:r>
                <a:rPr lang="en-US" altLang="ko-KR" sz="1600">
                  <a:solidFill>
                    <a:schemeClr val="dk1"/>
                  </a:solidFill>
                </a:rPr>
                <a:t>warning</a:t>
              </a:r>
              <a:r>
                <a:rPr lang="ko-KR" altLang="en-US" sz="1600">
                  <a:solidFill>
                    <a:schemeClr val="dk1"/>
                  </a:solidFill>
                </a:rPr>
                <a:t>을 보게 된다</a:t>
              </a:r>
              <a:r>
                <a:rPr lang="en-US" altLang="ko-KR" sz="1600">
                  <a:solidFill>
                    <a:schemeClr val="dk1"/>
                  </a:solidFill>
                </a:rPr>
                <a:t>.</a:t>
              </a:r>
              <a:endParaRPr lang="en-US" altLang="ko-KR" sz="1600">
                <a:solidFill>
                  <a:schemeClr val="dk1"/>
                </a:solidFill>
              </a:endParaRPr>
            </a:p>
            <a:p>
              <a:pPr algn="just">
                <a:defRPr/>
              </a:pPr>
              <a:r>
                <a:rPr lang="ko-KR" altLang="en-US" sz="1600">
                  <a:solidFill>
                    <a:schemeClr val="dk1"/>
                  </a:solidFill>
                </a:rPr>
                <a:t>이것을 해결하기 위해 </a:t>
              </a:r>
              <a:r>
                <a:rPr lang="en-US" altLang="ko-KR" sz="1600" u="sng">
                  <a:solidFill>
                    <a:schemeClr val="dk1"/>
                  </a:solidFill>
                </a:rPr>
                <a:t>strings.xml</a:t>
              </a:r>
              <a:r>
                <a:rPr lang="ko-KR" altLang="en-US" sz="1600">
                  <a:solidFill>
                    <a:schemeClr val="dk1"/>
                  </a:solidFill>
                </a:rPr>
                <a:t> 에서 내용을 작성하였다</a:t>
              </a:r>
              <a:r>
                <a:rPr lang="en-US" altLang="ko-KR" sz="1600">
                  <a:solidFill>
                    <a:schemeClr val="dk1"/>
                  </a:solidFill>
                </a:rPr>
                <a:t>.</a:t>
              </a:r>
              <a:endParaRPr lang="en-US" altLang="ko-KR" sz="1600">
                <a:solidFill>
                  <a:schemeClr val="dk1"/>
                </a:solidFill>
              </a:endParaRPr>
            </a:p>
            <a:p>
              <a:pPr algn="just">
                <a:defRPr/>
              </a:pPr>
              <a:r>
                <a:rPr lang="en-US" altLang="ko-KR" sz="1600">
                  <a:solidFill>
                    <a:srgbClr val="ff843a"/>
                  </a:solidFill>
                </a:rPr>
                <a:t>(*</a:t>
              </a:r>
              <a:r>
                <a:rPr lang="ko-KR" altLang="en-US" sz="1600">
                  <a:solidFill>
                    <a:srgbClr val="ff843a"/>
                  </a:solidFill>
                </a:rPr>
                <a:t>주의</a:t>
              </a:r>
              <a:r>
                <a:rPr lang="en-US" altLang="ko-KR" sz="1600">
                  <a:solidFill>
                    <a:srgbClr val="ff843a"/>
                  </a:solidFill>
                </a:rPr>
                <a:t>:</a:t>
              </a:r>
              <a:r>
                <a:rPr lang="ko-KR" altLang="en-US" sz="1600">
                  <a:solidFill>
                    <a:srgbClr val="ff843a"/>
                  </a:solidFill>
                </a:rPr>
                <a:t> 유니코드 문자 사용 시 에러가 날 수 있음</a:t>
              </a:r>
              <a:r>
                <a:rPr lang="en-US" altLang="ko-KR" sz="1600">
                  <a:solidFill>
                    <a:srgbClr val="ff843a"/>
                  </a:solidFill>
                </a:rPr>
                <a:t>.)</a:t>
              </a:r>
              <a:endParaRPr lang="en-US" altLang="ko-KR" sz="1600">
                <a:solidFill>
                  <a:srgbClr val="ff843a"/>
                </a:solidFill>
              </a:endParaRPr>
            </a:p>
          </p:txBody>
        </p:sp>
      </p:grp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4134" y="2655942"/>
            <a:ext cx="5029636" cy="3589331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rcRect r="12530"/>
          <a:stretch>
            <a:fillRect/>
          </a:stretch>
        </p:blipFill>
        <p:spPr>
          <a:xfrm>
            <a:off x="7844958" y="1122552"/>
            <a:ext cx="4032919" cy="138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시연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24" name="그룹 8"/>
          <p:cNvGrpSpPr/>
          <p:nvPr/>
        </p:nvGrpSpPr>
        <p:grpSpPr>
          <a:xfrm rot="0">
            <a:off x="345438" y="1780214"/>
            <a:ext cx="7606867" cy="4142431"/>
            <a:chOff x="6380479" y="2046914"/>
            <a:chExt cx="6528869" cy="4142431"/>
          </a:xfrm>
        </p:grpSpPr>
        <p:sp>
          <p:nvSpPr>
            <p:cNvPr id="25" name="TextBox 20"/>
            <p:cNvSpPr txBox="1"/>
            <p:nvPr/>
          </p:nvSpPr>
          <p:spPr>
            <a:xfrm flipH="1">
              <a:off x="6407257" y="2046914"/>
              <a:ext cx="4908849" cy="5134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그 외 기능들</a:t>
              </a:r>
  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26" name="직선 연결선 21"/>
            <p:cNvCxnSpPr/>
            <p:nvPr/>
          </p:nvCxnSpPr>
          <p:spPr>
            <a:xfrm>
              <a:off x="6454140" y="2864485"/>
              <a:ext cx="734061" cy="0"/>
            </a:xfrm>
            <a:prstGeom prst="line">
              <a:avLst/>
            </a:prstGeom>
            <a:noFill/>
            <a:ln w="57150" cap="flat" cmpd="sng" algn="ctr">
              <a:solidFill>
                <a:srgbClr val="024b80">
                  <a:alpha val="100000"/>
                </a:srgbClr>
              </a:solidFill>
              <a:prstDash val="solid"/>
              <a:miter/>
            </a:ln>
          </p:spPr>
        </p:cxnSp>
        <p:sp>
          <p:nvSpPr>
            <p:cNvPr id="27" name="TextBox 22"/>
            <p:cNvSpPr txBox="1"/>
            <p:nvPr/>
          </p:nvSpPr>
          <p:spPr>
            <a:xfrm>
              <a:off x="6380479" y="3168725"/>
              <a:ext cx="6528869" cy="30206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indent="0" algn="just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 배경 색 투명도 조절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endParaRPr>
            </a:p>
            <a:p>
              <a:pPr marL="0" indent="0" algn="just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endParaRPr>
            </a:p>
            <a:p>
              <a:pPr marL="0" indent="0" algn="just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 내 정보를 보여주는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info 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화면 생성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endParaRPr>
            </a:p>
            <a:p>
              <a:pPr marL="0" indent="0" algn="just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endParaRPr>
            </a:p>
            <a:p>
              <a:pPr marL="0" indent="0" algn="just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 이미지 삽입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endParaRPr>
            </a:p>
            <a:p>
              <a:pPr marL="0" indent="0" algn="just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endParaRPr>
            </a:p>
            <a:p>
              <a:pPr marL="0" indent="0" algn="just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endParaRPr>
            </a:p>
            <a:p>
              <a:pPr marL="0" indent="0" algn="just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점수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: 7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+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10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=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17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endParaRPr>
            </a:p>
            <a:p>
              <a:pPr marL="0" indent="0" algn="just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endParaRPr>
            </a:p>
            <a:p>
              <a:pPr marL="0" indent="0" algn="just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...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endParaRPr>
            </a:p>
            <a:p>
              <a:pPr marL="0" indent="0" algn="just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endParaRPr>
            </a:p>
            <a:p>
              <a:pPr marL="0" indent="0" algn="just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이제 시연을 보시겠습니다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Arial"/>
                  <a:ea typeface="나눔스퀘어"/>
                  <a:cs typeface="Arial"/>
                </a:rPr>
                <a:t>.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804285" y="3013501"/>
            <a:ext cx="462152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4. REFERENCE</a:t>
            </a:r>
            <a:endParaRPr lang="en-US" altLang="ko-KR" sz="4800" b="1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4927639" cy="6858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 rot="0">
            <a:off x="5572758" y="558800"/>
            <a:ext cx="5877561" cy="1483360"/>
            <a:chOff x="5460998" y="558800"/>
            <a:chExt cx="5877561" cy="1483360"/>
          </a:xfrm>
        </p:grpSpPr>
        <p:sp>
          <p:nvSpPr>
            <p:cNvPr id="8" name="양쪽 대괄호 7"/>
            <p:cNvSpPr/>
            <p:nvPr/>
          </p:nvSpPr>
          <p:spPr>
            <a:xfrm>
              <a:off x="5460998" y="558800"/>
              <a:ext cx="5877561" cy="1483360"/>
            </a:xfrm>
            <a:prstGeom prst="bracketPair">
              <a:avLst>
                <a:gd name="adj" fmla="val 1666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5460997" y="946537"/>
              <a:ext cx="587756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solidFill>
                    <a:schemeClr val="accent1">
                      <a:lumMod val="50000"/>
                    </a:schemeClr>
                  </a:solidFill>
                  <a:latin typeface="나눔스퀘어 ExtraBold"/>
                  <a:ea typeface="나눔스퀘어 ExtraBold"/>
                </a:rPr>
                <a:t>REFERENCE</a:t>
              </a:r>
              <a:endParaRPr lang="en-US" altLang="ko-KR" sz="40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659173" y="2355964"/>
            <a:ext cx="5770880" cy="4147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400"/>
              <a:t>[ Fragment ]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>
                <a:hlinkClick r:id="rId3"/>
              </a:rPr>
              <a:t>https://korean-otter.tistory.com/entry/android-kotlin-Fragment-%EC%82%AC%EC%9A%A9%ED%95%98%EA%B8%B0</a:t>
            </a:r>
            <a:endParaRPr lang="en-US" altLang="ko-KR" sz="1400"/>
          </a:p>
          <a:p>
            <a:pPr algn="just">
              <a:defRPr/>
            </a:pP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[ Class ]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>
                <a:hlinkClick r:id="rId4"/>
              </a:rPr>
              <a:t>https://velog.io/@conatuseus/Kotlin-%ED%82%A4%EC%9B%8C%EB%93%9C-%EC%A0%95%EB%A6%AC-open-internal-companion-data-class-%EC%9E%91%EC%84%B1%EC%A4%91</a:t>
            </a:r>
            <a:endParaRPr lang="en-US" altLang="ko-KR" sz="1400"/>
          </a:p>
          <a:p>
            <a:pPr algn="just">
              <a:defRPr/>
            </a:pP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[ Button ]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>
                <a:hlinkClick r:id="rId5"/>
              </a:rPr>
              <a:t>https://fflask.tistory.com/69</a:t>
            </a:r>
            <a:endParaRPr lang="en-US" altLang="ko-KR" sz="1400"/>
          </a:p>
          <a:p>
            <a:pPr algn="just">
              <a:defRPr/>
            </a:pP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[ finish() ]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finishAffinity(): </a:t>
            </a:r>
            <a:r>
              <a:rPr lang="en-US" altLang="ko-KR" sz="1400">
                <a:hlinkClick r:id="rId6"/>
              </a:rPr>
              <a:t>https://salix97.tistory.com/251</a:t>
            </a:r>
            <a:endParaRPr lang="en-US" altLang="ko-KR" sz="1400"/>
          </a:p>
          <a:p>
            <a:pPr algn="just">
              <a:defRPr/>
            </a:pPr>
            <a:r>
              <a:rPr lang="en-US" altLang="ko-KR" sz="1400"/>
              <a:t>finishAffinity() 사용시 주의점: </a:t>
            </a:r>
            <a:r>
              <a:rPr lang="en-US" altLang="ko-KR" sz="1400">
                <a:hlinkClick r:id="rId7"/>
              </a:rPr>
              <a:t>https://androbook.tistory.com/entry/finishActivity%EB%8A%94-%EC%85%80%ED%94%84-%EC%A2%85%EB%A3%8C%EA%B0%80-%EC%95%84%EB%8B%88%EB%8B%A4</a:t>
            </a:r>
            <a:endParaRPr lang="en-US" altLang="ko-KR" sz="1400"/>
          </a:p>
          <a:p>
            <a:pPr algn="just">
              <a:defRPr/>
            </a:pPr>
            <a:endParaRPr lang="en-US" altLang="ko-KR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8670" r="41330"/>
          <a:stretch>
            <a:fillRect/>
          </a:stretch>
        </p:blipFill>
        <p:spPr>
          <a:xfrm>
            <a:off x="0" y="1437"/>
            <a:ext cx="6096000" cy="6855125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 rot="0">
            <a:off x="6420537" y="1498288"/>
            <a:ext cx="5877576" cy="5359710"/>
            <a:chOff x="6488428" y="2570480"/>
            <a:chExt cx="5877576" cy="5359710"/>
          </a:xfrm>
        </p:grpSpPr>
        <p:sp>
          <p:nvSpPr>
            <p:cNvPr id="7" name="TextBox 6"/>
            <p:cNvSpPr txBox="1"/>
            <p:nvPr/>
          </p:nvSpPr>
          <p:spPr>
            <a:xfrm flipH="1">
              <a:off x="6488445" y="2768351"/>
              <a:ext cx="5877561" cy="6968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>
                      <a:lumMod val="50000"/>
                    </a:schemeClr>
                  </a:solidFill>
                  <a:latin typeface="나눔스퀘어 ExtraBold"/>
                  <a:ea typeface="나눔스퀘어 ExtraBold"/>
                </a:rPr>
                <a:t>REFERENCE</a:t>
              </a:r>
              <a:endParaRPr lang="en-US" altLang="ko-KR" sz="40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88428" y="3689498"/>
              <a:ext cx="5311140" cy="4240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</a:rPr>
                <a:t>background color: </a:t>
              </a: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  <a:hlinkClick r:id="rId3"/>
                </a:rPr>
                <a:t>https://binshuuuu.tistory.com/103</a:t>
              </a: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</a:rPr>
                <a:t>색상 코드 사이트: </a:t>
              </a: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  <a:hlinkClick r:id="rId4"/>
                </a:rPr>
                <a:t>https://encycolorpedia.com/</a:t>
              </a: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</a:rPr>
                <a:t>버튼 색상 변경: </a:t>
              </a: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  <a:hlinkClick r:id="rId5"/>
                </a:rPr>
                <a:t>https://crone.tistory.com/341</a:t>
              </a: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</a:rPr>
                <a:t>theme: </a:t>
              </a: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  <a:hlinkClick r:id="rId6"/>
                </a:rPr>
                <a:t>https://developer.android.com/guide/topics/ui/look-and-feel/themes?hl=ko</a:t>
              </a: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</a:rPr>
                <a:t>Layout 비율: </a:t>
              </a: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  <a:hlinkClick r:id="rId7"/>
                </a:rPr>
                <a:t>https://yongtech.tistory.com/103</a:t>
              </a: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</a:rPr>
                <a:t>투명도: </a:t>
              </a: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  <a:hlinkClick r:id="rId8"/>
                </a:rPr>
                <a:t>https://pimi.tistory.com/5</a:t>
              </a: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</a:rPr>
                <a:t>PPT </a:t>
              </a:r>
              <a:r>
                <a:rPr lang="ko-KR" altLang="en-US" sz="1600">
                  <a:solidFill>
                    <a:schemeClr val="accent1">
                      <a:lumMod val="50000"/>
                    </a:schemeClr>
                  </a:solidFill>
                </a:rPr>
                <a:t>템플릿</a:t>
              </a: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</a:rPr>
                <a:t>:</a:t>
              </a: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r>
                <a:rPr lang="en-US" altLang="ko-KR" sz="1600">
                  <a:solidFill>
                    <a:schemeClr val="accent1">
                      <a:lumMod val="50000"/>
                    </a:schemeClr>
                  </a:solidFill>
                  <a:hlinkClick r:id="rId9"/>
                </a:rPr>
                <a:t>https://yusaebyeol.blogspot.com/2020/01/free-powerpoint-template-download-2020.html</a:t>
              </a: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just">
                <a:defRPr/>
              </a:pPr>
              <a:endParaRPr lang="en-US" altLang="ko-KR" sz="16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6563360" y="2570480"/>
              <a:ext cx="56286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26170" b="1749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 flipH="1">
            <a:off x="6488430" y="659071"/>
            <a:ext cx="5877561" cy="696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REFERENCE</a:t>
            </a:r>
            <a:endParaRPr lang="en-US" altLang="ko-KR" sz="40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88429" y="1603523"/>
            <a:ext cx="5311140" cy="5214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</a:rPr>
              <a:t>img 키보드 원본: 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  <a:hlinkClick r:id="rId3"/>
              </a:rPr>
              <a:t>https://pixabay.com/ko/vectors/%ED%82%A4%EB%B3%B4%EB%93%9C-%EC%9E%90%ED%8C%90-%ED%83%80%EC%9E%90%EA%B8%B0-%EC%BB%B4%ED%93%A8%ED%84%B0-2170063/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</a:rPr>
              <a:t>img 손 원본: 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  <a:hlinkClick r:id="rId4"/>
              </a:rPr>
              <a:t>https://pixabay.com/ko/vectors/%eb%b9%88%ed%8b%b0%ec%a7%80-%ea%b3%a8%ea%b2%a9-%eb%b9%88%ed%8b%b0%ec%a7%80%eb%a6%bc-%ec%86%90-2417799/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</a:rPr>
              <a:t>손목 운동: 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  <a:hlinkClick r:id="rId5"/>
              </a:rPr>
              <a:t>https://www.100ssd.co.kr/news/articleView.html?idxno=70580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</a:rPr>
              <a:t>눈 운동: 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  <a:hlinkClick r:id="rId6"/>
              </a:rPr>
              <a:t>https://www.etoday.co.kr/news/view/848922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</a:rPr>
              <a:t>Home 배경: 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  <a:hlinkClick r:id="rId7"/>
              </a:rPr>
              <a:t>https://pixabay.com/ko/vectors/%eb%a7%88%eb%8d%94%eb%b3%b4%eb%93%9c-%ed%9a%8c%eb%a1%9c-%eb%8b%a4%ec%9d%b4%ec%96%b4%ea%b7%b8%eb%9e%a8-%ed%9a%8c%eb%a1%9c-152501/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</a:rPr>
              <a:t>[ 에러 'Button should be borderless' ]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  <a:hlinkClick r:id="rId8"/>
              </a:rPr>
              <a:t>https://www.titanwolf.org/Network/q/28b36ea2-922d-4065-a4e2-af23732ea7e9/y</a:t>
            </a:r>
            <a:endParaRPr lang="en-US" altLang="ko-KR" sz="140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563360" y="423099"/>
            <a:ext cx="5628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1AE9BD-5D6D-4A04-89D5-318AEE67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71B1E3-CE5A-4DF5-92F8-AB094C81EFCB}"/>
              </a:ext>
            </a:extLst>
          </p:cNvPr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D1869-4CCD-4E18-BEE5-F32DAFEE4A91}"/>
              </a:ext>
            </a:extLst>
          </p:cNvPr>
          <p:cNvSpPr txBox="1"/>
          <p:nvPr/>
        </p:nvSpPr>
        <p:spPr>
          <a:xfrm>
            <a:off x="6756444" y="3521242"/>
            <a:ext cx="52229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</a:rPr>
              <a:t>Classic Blue</a:t>
            </a:r>
            <a:endParaRPr lang="ko-KR" altLang="en-US" sz="6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276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t="7860" b="786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A table of Contents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목차</a:t>
            </a:r>
            <a:endParaRPr lang="ko-KR" altLang="en-US" sz="3600" b="1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1191929" y="2525186"/>
            <a:ext cx="2452336" cy="511384"/>
            <a:chOff x="1191929" y="2733040"/>
            <a:chExt cx="2452336" cy="511384"/>
          </a:xfrm>
        </p:grpSpPr>
        <p:sp>
          <p:nvSpPr>
            <p:cNvPr id="6" name="TextBox 5"/>
            <p:cNvSpPr txBox="1"/>
            <p:nvPr/>
          </p:nvSpPr>
          <p:spPr>
            <a:xfrm>
              <a:off x="1191929" y="2733040"/>
              <a:ext cx="784189" cy="5113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#1,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76118" y="2733040"/>
              <a:ext cx="1668147" cy="5113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개발 환경</a:t>
              </a:r>
              <a:endPara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 rot="0">
            <a:off x="1191929" y="3515806"/>
            <a:ext cx="2452336" cy="511364"/>
            <a:chOff x="1191929" y="2733040"/>
            <a:chExt cx="2452336" cy="511364"/>
          </a:xfrm>
        </p:grpSpPr>
        <p:sp>
          <p:nvSpPr>
            <p:cNvPr id="10" name="TextBox 9"/>
            <p:cNvSpPr txBox="1"/>
            <p:nvPr/>
          </p:nvSpPr>
          <p:spPr>
            <a:xfrm>
              <a:off x="1191929" y="2733040"/>
              <a:ext cx="784189" cy="5113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#2,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76118" y="2733040"/>
              <a:ext cx="1668147" cy="5113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계획 단계</a:t>
              </a:r>
              <a:endPara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 rot="0">
            <a:off x="1191929" y="4506426"/>
            <a:ext cx="4023961" cy="511344"/>
            <a:chOff x="1191929" y="2733040"/>
            <a:chExt cx="4023961" cy="511344"/>
          </a:xfrm>
        </p:grpSpPr>
        <p:sp>
          <p:nvSpPr>
            <p:cNvPr id="13" name="TextBox 12"/>
            <p:cNvSpPr txBox="1"/>
            <p:nvPr/>
          </p:nvSpPr>
          <p:spPr>
            <a:xfrm>
              <a:off x="1191929" y="2733040"/>
              <a:ext cx="784189" cy="5113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#3,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6118" y="2733040"/>
              <a:ext cx="3239772" cy="5113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구현한 기능 및 시연</a:t>
              </a:r>
              <a:endPara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1191929" y="5497046"/>
            <a:ext cx="4671661" cy="511324"/>
            <a:chOff x="1191929" y="2733040"/>
            <a:chExt cx="4671661" cy="511324"/>
          </a:xfrm>
        </p:grpSpPr>
        <p:sp>
          <p:nvSpPr>
            <p:cNvPr id="16" name="TextBox 15"/>
            <p:cNvSpPr txBox="1"/>
            <p:nvPr/>
          </p:nvSpPr>
          <p:spPr>
            <a:xfrm>
              <a:off x="1191929" y="2733040"/>
              <a:ext cx="784189" cy="5113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#4,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76118" y="2733040"/>
              <a:ext cx="3887472" cy="5113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참고 자료</a:t>
              </a:r>
              <a:r>
                <a:rPr lang="en-US" altLang="ko-KR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 (</a:t>
              </a:r>
              <a:r>
                <a:rPr lang="en-US" altLang="ko-KR" sz="24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REFERENCE</a:t>
              </a:r>
              <a:r>
                <a:rPr lang="en-US" altLang="ko-KR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)</a:t>
              </a:r>
              <a:endParaRPr lang="en-US" altLang="ko-KR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5480" b="95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 rot="0">
            <a:off x="422667" y="1567568"/>
            <a:ext cx="11274076" cy="4617603"/>
            <a:chOff x="422666" y="1567567"/>
            <a:chExt cx="11274076" cy="4617603"/>
          </a:xfrm>
        </p:grpSpPr>
        <p:sp>
          <p:nvSpPr>
            <p:cNvPr id="12" name="직사각형 2"/>
            <p:cNvSpPr/>
            <p:nvPr/>
          </p:nvSpPr>
          <p:spPr>
            <a:xfrm>
              <a:off x="422666" y="3285174"/>
              <a:ext cx="4716780" cy="2899996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 rot="0">
              <a:off x="703387" y="1567567"/>
              <a:ext cx="10993356" cy="3599157"/>
              <a:chOff x="2761995" y="-893084"/>
              <a:chExt cx="14969360" cy="4900877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0523419" y="-893084"/>
                <a:ext cx="7207936" cy="495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3"/>
              <p:cNvSpPr txBox="1"/>
              <p:nvPr/>
            </p:nvSpPr>
            <p:spPr>
              <a:xfrm>
                <a:off x="2761995" y="2176410"/>
                <a:ext cx="1881982" cy="707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4"/>
              <p:cNvSpPr txBox="1"/>
              <p:nvPr/>
            </p:nvSpPr>
            <p:spPr>
              <a:xfrm>
                <a:off x="4218869" y="2888866"/>
                <a:ext cx="3478545" cy="111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개발환경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 rot="0">
            <a:off x="5323840" y="894080"/>
            <a:ext cx="6136640" cy="1483360"/>
            <a:chOff x="5059680" y="558800"/>
            <a:chExt cx="6644640" cy="1483360"/>
          </a:xfrm>
        </p:grpSpPr>
        <p:sp>
          <p:nvSpPr>
            <p:cNvPr id="3" name="양쪽 대괄호 2"/>
            <p:cNvSpPr/>
            <p:nvPr/>
          </p:nvSpPr>
          <p:spPr>
            <a:xfrm>
              <a:off x="5059680" y="558800"/>
              <a:ext cx="6644640" cy="1483360"/>
            </a:xfrm>
            <a:prstGeom prst="bracketPair">
              <a:avLst>
                <a:gd name="adj" fmla="val 1666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 flipH="1">
              <a:off x="5460997" y="946536"/>
              <a:ext cx="587756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chemeClr val="accent1">
                      <a:lumMod val="50000"/>
                    </a:schemeClr>
                  </a:solidFill>
                  <a:latin typeface="나눔스퀘어 ExtraBold"/>
                  <a:ea typeface="나눔스퀘어 ExtraBold"/>
                </a:rPr>
                <a:t>개발 환경</a:t>
              </a:r>
              <a:endParaRPr lang="ko-KR" altLang="en-US" sz="40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028118" y="3037839"/>
            <a:ext cx="7160561" cy="3103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Android Studio </a:t>
            </a:r>
            <a:r>
              <a:rPr lang="en-US" altLang="ko-KR">
                <a:solidFill>
                  <a:schemeClr val="tx1"/>
                </a:solidFill>
              </a:rPr>
              <a:t>Arctic Fox</a:t>
            </a:r>
            <a:r>
              <a:rPr lang="en-US" altLang="ko-KR" b="1">
                <a:solidFill>
                  <a:schemeClr val="tx1"/>
                </a:solidFill>
              </a:rPr>
              <a:t> | 2020.3.1 </a:t>
            </a:r>
            <a:r>
              <a:rPr lang="en-US" altLang="ko-KR">
                <a:solidFill>
                  <a:schemeClr val="tx1"/>
                </a:solidFill>
              </a:rPr>
              <a:t>Patch 4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Build </a:t>
            </a:r>
            <a:r>
              <a:rPr lang="en-US" altLang="ko-KR">
                <a:solidFill>
                  <a:schemeClr val="tx1"/>
                </a:solidFill>
              </a:rPr>
              <a:t>#AI-203.7717.56.2031.7935034, built on</a:t>
            </a:r>
            <a:r>
              <a:rPr lang="en-US" altLang="ko-KR" b="1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November 21, 2021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Runtime version: 1</a:t>
            </a:r>
            <a:r>
              <a:rPr lang="en-US" altLang="ko-KR">
                <a:solidFill>
                  <a:schemeClr val="tx1"/>
                </a:solidFill>
              </a:rPr>
              <a:t>1.0.10+0-b96-7249189 amd64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VM: </a:t>
            </a:r>
            <a:r>
              <a:rPr lang="en-US" altLang="ko-KR">
                <a:solidFill>
                  <a:schemeClr val="tx1"/>
                </a:solidFill>
              </a:rPr>
              <a:t>OpenJDK 64-Bit Server VM by Oracle Corporation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Windows </a:t>
            </a:r>
            <a:r>
              <a:rPr lang="en-US" altLang="ko-KR">
                <a:solidFill>
                  <a:schemeClr val="tx1"/>
                </a:solidFill>
              </a:rPr>
              <a:t>10 10.0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GC: </a:t>
            </a:r>
            <a:r>
              <a:rPr lang="en-US" altLang="ko-KR">
                <a:solidFill>
                  <a:schemeClr val="tx1"/>
                </a:solidFill>
              </a:rPr>
              <a:t>G1 Young Generation, G1 Old Generation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Memory: </a:t>
            </a:r>
            <a:r>
              <a:rPr lang="en-US" altLang="ko-KR">
                <a:solidFill>
                  <a:schemeClr val="tx1"/>
                </a:solidFill>
              </a:rPr>
              <a:t>1280M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Cores: </a:t>
            </a:r>
            <a:r>
              <a:rPr lang="en-US" altLang="ko-KR">
                <a:solidFill>
                  <a:schemeClr val="tx1"/>
                </a:solidFill>
              </a:rPr>
              <a:t>4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Registry: </a:t>
            </a:r>
            <a:r>
              <a:rPr lang="en-US" altLang="ko-KR">
                <a:solidFill>
                  <a:schemeClr val="tx1"/>
                </a:solidFill>
              </a:rPr>
              <a:t>external.system.auto.import.disabled=true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b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chemeClr val="tx1"/>
                </a:solidFill>
              </a:rPr>
              <a:t>언어</a:t>
            </a:r>
            <a:r>
              <a:rPr lang="en-US" altLang="ko-KR" b="1">
                <a:solidFill>
                  <a:schemeClr val="tx1"/>
                </a:solidFill>
              </a:rPr>
              <a:t>:</a:t>
            </a:r>
            <a:r>
              <a:rPr lang="en-US" altLang="ko-KR" b="0">
                <a:solidFill>
                  <a:schemeClr val="tx1"/>
                </a:solidFill>
              </a:rPr>
              <a:t> Kotlin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7995352" y="848158"/>
            <a:ext cx="843281" cy="33855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012540"/>
                </a:solidFill>
                <a:latin typeface="Arial"/>
                <a:ea typeface="나눔스퀘어"/>
                <a:cs typeface="Arial"/>
              </a:rPr>
              <a:t>Part 1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012540"/>
              </a:solidFill>
              <a:latin typeface="Arial"/>
              <a:ea typeface="나눔스퀘어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 rot="0"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 rot="0">
              <a:off x="657910" y="3708260"/>
              <a:ext cx="3700730" cy="1354217"/>
              <a:chOff x="2700071" y="2021840"/>
              <a:chExt cx="5039185" cy="1844002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700071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Part 2, </a:t>
                </a:r>
                <a:endParaRPr lang="en-US" altLang="ko-KR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040230" y="2734295"/>
                <a:ext cx="3699026" cy="113154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계획 단계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계획 단계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0744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 flipH="1">
            <a:off x="1478279" y="4362447"/>
            <a:ext cx="2092960" cy="417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/>
              <a:t>화면 전환</a:t>
            </a:r>
            <a:endParaRPr lang="ko-KR" altLang="en-US" sz="2200"/>
          </a:p>
        </p:txBody>
      </p:sp>
      <p:cxnSp>
        <p:nvCxnSpPr>
          <p:cNvPr id="11" name="직선 연결선 10"/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05840" y="5327197"/>
            <a:ext cx="3017520" cy="576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600"/>
              <a:t>Frame Layout</a:t>
            </a:r>
            <a:r>
              <a:rPr lang="ko-KR" altLang="en-US" sz="1600"/>
              <a:t> 과</a:t>
            </a:r>
            <a:endParaRPr lang="en-US" altLang="ko-KR" sz="1600"/>
          </a:p>
          <a:p>
            <a:pPr algn="just">
              <a:defRPr/>
            </a:pPr>
            <a:r>
              <a:rPr lang="en-US" altLang="ko-KR" sz="1600"/>
              <a:t>Fragment</a:t>
            </a:r>
            <a:r>
              <a:rPr lang="ko-KR" altLang="en-US" sz="1600"/>
              <a:t> 를 이용한 화면 전환</a:t>
            </a:r>
            <a:r>
              <a:rPr lang="en-US" altLang="ko-KR" sz="1600"/>
              <a:t>.</a:t>
            </a:r>
            <a:endParaRPr lang="en-US" altLang="ko-KR" sz="1600"/>
          </a:p>
        </p:txBody>
      </p:sp>
      <p:sp>
        <p:nvSpPr>
          <p:cNvPr id="15" name="직사각형 14"/>
          <p:cNvSpPr/>
          <p:nvPr/>
        </p:nvSpPr>
        <p:spPr>
          <a:xfrm>
            <a:off x="459232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flipH="1">
            <a:off x="4963159" y="4362447"/>
            <a:ext cx="2092960" cy="750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/>
              <a:t>앱 종료</a:t>
            </a:r>
            <a:endParaRPr lang="ko-KR" altLang="en-US" sz="2200"/>
          </a:p>
        </p:txBody>
      </p:sp>
      <p:cxnSp>
        <p:nvCxnSpPr>
          <p:cNvPr id="17" name="직선 연결선 16"/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90720" y="5327197"/>
            <a:ext cx="3017520" cy="576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600"/>
              <a:t>클릭 시 앱을 종료시키는</a:t>
            </a:r>
            <a:endParaRPr lang="ko-KR" altLang="en-US" sz="1600"/>
          </a:p>
          <a:p>
            <a:pPr algn="just">
              <a:defRPr/>
            </a:pPr>
            <a:r>
              <a:rPr lang="ko-KR" altLang="en-US" sz="1600"/>
              <a:t>버튼 이벤트를 제작한다</a:t>
            </a:r>
            <a:r>
              <a:rPr lang="en-US" altLang="ko-KR" sz="1600"/>
              <a:t>.</a:t>
            </a:r>
            <a:endParaRPr lang="en-US" altLang="ko-KR" sz="1600"/>
          </a:p>
        </p:txBody>
      </p:sp>
      <p:sp>
        <p:nvSpPr>
          <p:cNvPr id="20" name="직사각형 19"/>
          <p:cNvSpPr/>
          <p:nvPr/>
        </p:nvSpPr>
        <p:spPr>
          <a:xfrm>
            <a:off x="807720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 flipH="1">
            <a:off x="8448039" y="4362447"/>
            <a:ext cx="2092960" cy="750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/>
              <a:t>내용</a:t>
            </a:r>
            <a:endParaRPr lang="ko-KR" altLang="en-US" sz="2200"/>
          </a:p>
        </p:txBody>
      </p:sp>
      <p:cxnSp>
        <p:nvCxnSpPr>
          <p:cNvPr id="22" name="직선 연결선 21"/>
          <p:cNvCxnSpPr/>
          <p:nvPr/>
        </p:nvCxnSpPr>
        <p:spPr>
          <a:xfrm>
            <a:off x="912368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04668" y="5327197"/>
            <a:ext cx="3179648" cy="82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600"/>
              <a:t>소프트웨어 학과의 학생들이</a:t>
            </a:r>
            <a:endParaRPr lang="ko-KR" altLang="en-US" sz="1600"/>
          </a:p>
          <a:p>
            <a:pPr algn="just">
              <a:defRPr/>
            </a:pPr>
            <a:r>
              <a:rPr lang="ko-KR" altLang="en-US" sz="1600"/>
              <a:t>진로로 선택할 확률이 높은</a:t>
            </a:r>
            <a:endParaRPr lang="ko-KR" altLang="en-US" sz="1600"/>
          </a:p>
          <a:p>
            <a:pPr algn="just">
              <a:defRPr/>
            </a:pPr>
            <a:r>
              <a:rPr lang="ko-KR" altLang="en-US" sz="1600"/>
              <a:t>개발자를 위한 내용을 담기로 한다</a:t>
            </a:r>
            <a:r>
              <a:rPr lang="en-US" altLang="ko-KR" sz="1600"/>
              <a:t>.</a:t>
            </a:r>
            <a:endParaRPr lang="en-US" altLang="ko-KR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7820" b="78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 rot="0">
              <a:off x="657898" y="3708258"/>
              <a:ext cx="3996016" cy="2081036"/>
              <a:chOff x="2700055" y="2021837"/>
              <a:chExt cx="5441269" cy="283369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700054" y="2021837"/>
                <a:ext cx="1881982" cy="712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Part 3, </a:t>
                </a:r>
                <a:endParaRPr lang="en-US" altLang="ko-KR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638161" y="2734293"/>
                <a:ext cx="4503163" cy="2121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구현한 기능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  <a:p>
                <a:pPr algn="ctr">
                  <a:defRPr/>
                </a:pPr>
                <a:r>
                  <a:rPr lang="en-US" altLang="ko-KR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+</a:t>
                </a: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 시연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5090160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구현한 기능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: Layout</a:t>
            </a:r>
            <a:endParaRPr lang="en-US" altLang="ko-KR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345440" y="1717802"/>
            <a:ext cx="6198384" cy="4471543"/>
            <a:chOff x="6380480" y="1717802"/>
            <a:chExt cx="6198384" cy="4471543"/>
          </a:xfrm>
        </p:grpSpPr>
        <p:sp>
          <p:nvSpPr>
            <p:cNvPr id="21" name="TextBox 20"/>
            <p:cNvSpPr txBox="1"/>
            <p:nvPr/>
          </p:nvSpPr>
          <p:spPr>
            <a:xfrm flipH="1">
              <a:off x="6380480" y="1717802"/>
              <a:ext cx="4908848" cy="947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latin typeface="나눔스퀘어 ExtraBold"/>
                  <a:ea typeface="나눔스퀘어 ExtraBold"/>
                </a:rPr>
                <a:t>FrameLayout, Fragment,</a:t>
              </a:r>
              <a:r>
                <a:rPr lang="ko-KR" altLang="en-US" sz="2800" b="1">
                  <a:latin typeface="나눔스퀘어 ExtraBold"/>
                  <a:ea typeface="나눔스퀘어 ExtraBold"/>
                </a:rPr>
                <a:t> </a:t>
              </a:r>
              <a:endParaRPr lang="ko-KR" altLang="en-US" sz="2800" b="1">
                <a:latin typeface="나눔스퀘어 ExtraBold"/>
                <a:ea typeface="나눔스퀘어 ExtraBold"/>
              </a:endParaRPr>
            </a:p>
            <a:p>
              <a:pPr lvl="0">
                <a:defRPr/>
              </a:pPr>
              <a:r>
                <a:rPr lang="en-US" altLang="ko-KR" sz="2800" b="1">
                  <a:latin typeface="나눔스퀘어 ExtraBold"/>
                  <a:ea typeface="나눔스퀘어 ExtraBold"/>
                </a:rPr>
                <a:t>ScrollView</a:t>
              </a:r>
              <a:endParaRPr lang="en-US" altLang="ko-KR" sz="2800" b="1"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6454140" y="2864485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380480" y="3168726"/>
              <a:ext cx="6198383" cy="30206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ko-KR" altLang="en-US" sz="1600"/>
                <a:t>화면을 전환할 때</a:t>
              </a:r>
              <a:r>
                <a:rPr lang="en-US" altLang="ko-KR" sz="1600"/>
                <a:t>,</a:t>
              </a:r>
              <a:r>
                <a:rPr lang="ko-KR" altLang="en-US" sz="1600"/>
                <a:t> 일부만 바뀌도록 </a:t>
              </a:r>
              <a:r>
                <a:rPr lang="ko-KR" altLang="en-US" sz="1600"/>
                <a:t>구현하는 것을 목표로 했다</a:t>
              </a:r>
              <a:r>
                <a:rPr lang="en-US" altLang="ko-KR" sz="1600"/>
                <a:t>.</a:t>
              </a:r>
              <a:endParaRPr lang="en-US" altLang="ko-KR" sz="1600"/>
            </a:p>
            <a:p>
              <a:pPr algn="just">
                <a:defRPr/>
              </a:pPr>
              <a:endParaRPr lang="ko-KR" altLang="en-US" sz="1600"/>
            </a:p>
            <a:p>
              <a:pPr algn="just">
                <a:defRPr/>
              </a:pPr>
              <a:r>
                <a:rPr lang="ko-KR" altLang="en-US" sz="1600"/>
                <a:t>그렇게 하기 위해 </a:t>
              </a:r>
              <a:r>
                <a:rPr lang="en-US" altLang="ko-KR" sz="1600" u="sng"/>
                <a:t>FrameLayout </a:t>
              </a:r>
              <a:r>
                <a:rPr lang="ko-KR" altLang="en-US" sz="1600"/>
                <a:t>을</a:t>
              </a:r>
              <a:endParaRPr lang="en-US" altLang="ko-KR" sz="1600"/>
            </a:p>
            <a:p>
              <a:pPr algn="just">
                <a:defRPr/>
              </a:pPr>
              <a:r>
                <a:rPr lang="en-US" altLang="ko-KR" sz="1600"/>
                <a:t>activity_main.xml</a:t>
              </a:r>
              <a:r>
                <a:rPr lang="ko-KR" altLang="en-US" sz="1600"/>
                <a:t>에 작성하고</a:t>
              </a:r>
              <a:r>
                <a:rPr lang="en-US" altLang="ko-KR" sz="1600"/>
                <a:t>,</a:t>
              </a:r>
              <a:r>
                <a:rPr lang="ko-KR" altLang="en-US" sz="1600"/>
                <a:t> </a:t>
              </a:r>
              <a:endParaRPr lang="ko-KR" altLang="en-US" sz="1600"/>
            </a:p>
            <a:p>
              <a:pPr algn="just">
                <a:defRPr/>
              </a:pPr>
              <a:endParaRPr lang="ko-KR" altLang="en-US" sz="1600"/>
            </a:p>
            <a:p>
              <a:pPr algn="just">
                <a:defRPr/>
              </a:pPr>
              <a:r>
                <a:rPr lang="ko-KR" altLang="en-US" sz="1600"/>
                <a:t>따로 </a:t>
              </a:r>
              <a:r>
                <a:rPr lang="en-US" altLang="ko-KR" sz="1600"/>
                <a:t>Frame</a:t>
              </a:r>
              <a:r>
                <a:rPr lang="ko-KR" altLang="en-US" sz="1600"/>
                <a:t>에 들어갈 화면들을 </a:t>
              </a:r>
              <a:r>
                <a:rPr lang="en-US" altLang="ko-KR" sz="1600" u="sng"/>
                <a:t>Fragment </a:t>
              </a:r>
              <a:r>
                <a:rPr lang="ko-KR" altLang="en-US" sz="1600"/>
                <a:t>로</a:t>
              </a:r>
              <a:r>
                <a:rPr lang="ko-KR" altLang="en-US" sz="1600"/>
                <a:t> 구현하였다</a:t>
              </a:r>
              <a:r>
                <a:rPr lang="en-US" altLang="ko-KR" sz="1600"/>
                <a:t>.</a:t>
              </a:r>
              <a:endParaRPr lang="en-US" altLang="ko-KR" sz="1600"/>
            </a:p>
            <a:p>
              <a:pPr algn="just">
                <a:defRPr/>
              </a:pPr>
              <a:endParaRPr lang="en-US" altLang="ko-KR" sz="1600"/>
            </a:p>
            <a:p>
              <a:pPr algn="just">
                <a:defRPr/>
              </a:pPr>
              <a:r>
                <a:rPr lang="en-US" altLang="ko-KR" sz="1600"/>
                <a:t>Fragment </a:t>
              </a:r>
              <a:r>
                <a:rPr lang="ko-KR" altLang="en-US" sz="1600"/>
                <a:t>내에는 </a:t>
              </a:r>
              <a:r>
                <a:rPr lang="en-US" altLang="ko-KR" sz="1600" u="sng"/>
                <a:t>ScrollView</a:t>
              </a:r>
              <a:r>
                <a:rPr lang="ko-KR" altLang="en-US" sz="1600"/>
                <a:t> 이 들어가서</a:t>
              </a:r>
              <a:endParaRPr lang="ko-KR" altLang="en-US" sz="1600"/>
            </a:p>
            <a:p>
              <a:pPr algn="just">
                <a:defRPr/>
              </a:pPr>
              <a:r>
                <a:rPr lang="ko-KR" altLang="en-US" sz="1600"/>
                <a:t>긴 내용을 잘리지 않게 해준다</a:t>
              </a:r>
              <a:r>
                <a:rPr lang="en-US" altLang="ko-KR" sz="1600"/>
                <a:t>.</a:t>
              </a:r>
              <a:endParaRPr lang="en-US" altLang="ko-KR" sz="1600"/>
            </a:p>
            <a:p>
              <a:pPr algn="just">
                <a:defRPr/>
              </a:pPr>
              <a:r>
                <a:rPr lang="en-US" altLang="ko-KR" sz="1600">
                  <a:solidFill>
                    <a:srgbClr val="ff843a"/>
                  </a:solidFill>
                </a:rPr>
                <a:t>(*</a:t>
              </a:r>
              <a:r>
                <a:rPr lang="ko-KR" altLang="en-US" sz="1600">
                  <a:solidFill>
                    <a:srgbClr val="ff843a"/>
                  </a:solidFill>
                </a:rPr>
                <a:t>주의</a:t>
              </a:r>
              <a:r>
                <a:rPr lang="en-US" altLang="ko-KR" sz="1600">
                  <a:solidFill>
                    <a:srgbClr val="ff843a"/>
                  </a:solidFill>
                </a:rPr>
                <a:t>: ScrollView </a:t>
              </a:r>
              <a:r>
                <a:rPr lang="ko-KR" altLang="en-US" sz="1600">
                  <a:solidFill>
                    <a:srgbClr val="ff843a"/>
                  </a:solidFill>
                </a:rPr>
                <a:t>안에는 </a:t>
              </a:r>
              <a:r>
                <a:rPr lang="en-US" altLang="ko-KR" sz="1600">
                  <a:solidFill>
                    <a:srgbClr val="ff843a"/>
                  </a:solidFill>
                </a:rPr>
                <a:t>View</a:t>
              </a:r>
              <a:r>
                <a:rPr lang="ko-KR" altLang="en-US" sz="1600">
                  <a:solidFill>
                    <a:srgbClr val="ff843a"/>
                  </a:solidFill>
                </a:rPr>
                <a:t>가 하나만 들어갈 수 있다</a:t>
              </a:r>
              <a:r>
                <a:rPr lang="en-US" altLang="ko-KR" sz="1600">
                  <a:solidFill>
                    <a:srgbClr val="ff843a"/>
                  </a:solidFill>
                </a:rPr>
                <a:t>.</a:t>
              </a:r>
              <a:endParaRPr lang="en-US" altLang="ko-KR" sz="1600">
                <a:solidFill>
                  <a:srgbClr val="ff843a"/>
                </a:solidFill>
              </a:endParaRPr>
            </a:p>
            <a:p>
              <a:pPr algn="just">
                <a:defRPr/>
              </a:pPr>
              <a:r>
                <a:rPr lang="ko-KR" altLang="en-US" sz="1600">
                  <a:solidFill>
                    <a:srgbClr val="ff843a"/>
                  </a:solidFill>
                </a:rPr>
                <a:t>따라서 여러개의 뷰를 작성하고 싶다면</a:t>
              </a:r>
              <a:r>
                <a:rPr lang="en-US" altLang="ko-KR" sz="1600">
                  <a:solidFill>
                    <a:srgbClr val="ff843a"/>
                  </a:solidFill>
                </a:rPr>
                <a:t>,</a:t>
              </a:r>
              <a:r>
                <a:rPr lang="ko-KR" altLang="en-US" sz="1600">
                  <a:solidFill>
                    <a:srgbClr val="ff843a"/>
                  </a:solidFill>
                </a:rPr>
                <a:t> </a:t>
              </a:r>
              <a:endParaRPr lang="ko-KR" altLang="en-US" sz="1600">
                <a:solidFill>
                  <a:srgbClr val="ff843a"/>
                </a:solidFill>
              </a:endParaRPr>
            </a:p>
            <a:p>
              <a:pPr algn="just">
                <a:defRPr/>
              </a:pPr>
              <a:r>
                <a:rPr lang="en-US" altLang="ko-KR" sz="1600">
                  <a:solidFill>
                    <a:srgbClr val="ff843a"/>
                  </a:solidFill>
                </a:rPr>
                <a:t>LinearLayout</a:t>
              </a:r>
              <a:r>
                <a:rPr lang="ko-KR" altLang="en-US" sz="1600">
                  <a:solidFill>
                    <a:srgbClr val="ff843a"/>
                  </a:solidFill>
                </a:rPr>
                <a:t>을 넣고 그 안에 다른 뷰들을 작성한다</a:t>
              </a:r>
              <a:r>
                <a:rPr lang="en-US" altLang="ko-KR" sz="1600">
                  <a:solidFill>
                    <a:srgbClr val="ff843a"/>
                  </a:solidFill>
                </a:rPr>
                <a:t>.)</a:t>
              </a:r>
              <a:endParaRPr lang="en-US" altLang="ko-KR" sz="1600">
                <a:solidFill>
                  <a:srgbClr val="ff843a"/>
                </a:solidFill>
              </a:endParaRPr>
            </a:p>
          </p:txBody>
        </p:sp>
      </p:grp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71761" y="1541753"/>
            <a:ext cx="2772161" cy="4058216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62581" y="1548663"/>
            <a:ext cx="2179508" cy="14098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405</ep:Words>
  <ep:PresentationFormat>와이드스크린</ep:PresentationFormat>
  <ep:Paragraphs>86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2019-12-23T00:32:35.000</dcterms:created>
  <dc:creator>Saebyeol Yu</dc:creator>
  <cp:lastModifiedBy>seyeu</cp:lastModifiedBy>
  <dcterms:modified xsi:type="dcterms:W3CDTF">2021-12-13T08:17:28.907</dcterms:modified>
  <cp:revision>80</cp:revision>
  <dc:title>PowerPoint 프레젠테이션</dc:title>
  <cp:version/>
</cp:coreProperties>
</file>